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3" r:id="rId3"/>
    <p:sldMasterId id="2147483657" r:id="rId4"/>
    <p:sldMasterId id="2147483659" r:id="rId5"/>
  </p:sldMasterIdLst>
  <p:notesMasterIdLst>
    <p:notesMasterId r:id="rId14"/>
  </p:notesMasterIdLst>
  <p:handoutMasterIdLst>
    <p:handoutMasterId r:id="rId15"/>
  </p:handoutMasterIdLst>
  <p:sldIdLst>
    <p:sldId id="262" r:id="rId6"/>
    <p:sldId id="1135" r:id="rId7"/>
    <p:sldId id="1136" r:id="rId8"/>
    <p:sldId id="1137" r:id="rId9"/>
    <p:sldId id="1138" r:id="rId10"/>
    <p:sldId id="1140" r:id="rId11"/>
    <p:sldId id="1139" r:id="rId12"/>
    <p:sldId id="276" r:id="rId13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5">
          <p15:clr>
            <a:srgbClr val="A4A3A4"/>
          </p15:clr>
        </p15:guide>
        <p15:guide id="2" pos="27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18">
          <p15:clr>
            <a:srgbClr val="A4A3A4"/>
          </p15:clr>
        </p15:guide>
        <p15:guide id="2" pos="213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庆宁10045811" initials="李庆宁10045" lastIdx="1" clrIdx="0"/>
  <p:cmAuthor id="307" name="未知用户93" initials="" lastIdx="1" clrIdx="0"/>
  <p:cmAuthor id="1" name="mengjian" initials="mengj" lastIdx="1" clrIdx="0"/>
  <p:cmAuthor id="308" name="未知用户90" initials="" lastIdx="5" clrIdx="1"/>
  <p:cmAuthor id="2" name="10077969" initials="LJ" lastIdx="7" clrIdx="1"/>
  <p:cmAuthor id="309" name="未知用户91" initials="" lastIdx="0" clrIdx="1"/>
  <p:cmAuthor id="3" name="10000273" initials="zhcf" lastIdx="1" clrIdx="2"/>
  <p:cmAuthor id="310" name="未知用户92" initials="" lastIdx="1" clrIdx="0"/>
  <p:cmAuthor id="4" name="Macy Jin" initials="MJ" lastIdx="1" clrIdx="3"/>
  <p:cmAuthor id="311" name="未知用户74" initials="" lastIdx="5" clrIdx="1"/>
  <p:cmAuthor id="5" name="李楠10047711" initials="李" lastIdx="7" clrIdx="2"/>
  <p:cmAuthor id="312" name="未知用户75" initials="" lastIdx="8" clrIdx="0"/>
  <p:cmAuthor id="6" name="Administrator" initials="A" lastIdx="1" clrIdx="5"/>
  <p:cmAuthor id="313" name="未知用户76" initials="" lastIdx="1" clrIdx="0"/>
  <p:cmAuthor id="7" name="作者" initials="A" lastIdx="0" clrIdx="7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Mingming Cai" initials="MC" lastIdx="1" clrIdx="9"/>
  <p:cmAuthor id="317" name="未知用户80" initials="" lastIdx="1" clrIdx="0"/>
  <p:cmAuthor id="11" name="bokite" initials="b" lastIdx="2" clrIdx="10"/>
  <p:cmAuthor id="318" name="Harry xu" initials="" lastIdx="1" clrIdx="0"/>
  <p:cmAuthor id="12" name="10074243" initials="张禹" lastIdx="2" clrIdx="11"/>
  <p:cmAuthor id="319" name="未知用户27" initials="未" lastIdx="1" clrIdx="0"/>
  <p:cmAuthor id="13" name="Hans Neff" initials="HN" lastIdx="37" clrIdx="12"/>
  <p:cmAuthor id="320" name="未知用户35" initials="未" lastIdx="1" clrIdx="0"/>
  <p:cmAuthor id="14" name="John" initials="J" lastIdx="36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谢晋10100182" initials="谢晋10100182" lastIdx="2" clrIdx="17"/>
  <p:cmAuthor id="19" name="Saku Uchikawa" initials="S" lastIdx="11" clrIdx="0"/>
  <p:cmAuthor id="20" name="10012269" initials="1" lastIdx="4" clrIdx="19"/>
  <p:cmAuthor id="21" name="10086807" initials="1" lastIdx="3" clrIdx="20"/>
  <p:cmAuthor id="22" name="10146393" initials="1" lastIdx="1" clrIdx="21"/>
  <p:cmAuthor id="23" name="10009110" initials="1" lastIdx="23" clrIdx="22"/>
  <p:cmAuthor id="24" name="00065088" initials="0" lastIdx="2" clrIdx="19"/>
  <p:cmAuthor id="25" name="10118178" initials="1" lastIdx="1" clrIdx="24"/>
  <p:cmAuthor id="26" name="10270945" initials="1" lastIdx="1" clrIdx="25"/>
  <p:cmAuthor id="27" name="10295142" initials="1" lastIdx="1" clrIdx="26"/>
  <p:cmAuthor id="28" name="Hou Yingfeng" initials="H" lastIdx="10" clrIdx="23"/>
  <p:cmAuthor id="29" name="10092001" initials="1" lastIdx="1" clrIdx="24"/>
  <p:cmAuthor id="31" name="Author" initials="A" lastIdx="0" clrIdx="30"/>
  <p:cmAuthor id="32" name="10033224" initials="1" lastIdx="1" clrIdx="31"/>
  <p:cmAuthor id="33" name="李楠" initials="李楠" lastIdx="1" clrIdx="32"/>
  <p:cmAuthor id="34" name="10056791" initials="1" lastIdx="1" clrIdx="29"/>
  <p:cmAuthor id="36" name="10006509" initials="1" lastIdx="34" clrIdx="0"/>
  <p:cmAuthor id="37" name="关全全10258021" initials="关" lastIdx="1" clrIdx="36"/>
  <p:cmAuthor id="38" name="齐晓虹10024015" initials="齐" lastIdx="1" clrIdx="37"/>
  <p:cmAuthor id="39" name="黄晓平" initials="黄" lastIdx="0" clrIdx="0"/>
  <p:cmAuthor id="40" name="小延魔法师" initials="小" lastIdx="1126286" clrIdx="0"/>
  <p:cmAuthor id="41" name="10133177" initials="1" lastIdx="1" clrIdx="39"/>
  <p:cmAuthor id="42" name="10072453" initials="1" lastIdx="1" clrIdx="40"/>
  <p:cmAuthor id="43" name="10209970" initials="1" lastIdx="6" clrIdx="38"/>
  <p:cmAuthor id="44" name="唐芸" initials="唐" lastIdx="5" clrIdx="0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6E87"/>
    <a:srgbClr val="E8F4C7"/>
    <a:srgbClr val="8EFEE5"/>
    <a:srgbClr val="5D9EFF"/>
    <a:srgbClr val="95F85E"/>
    <a:srgbClr val="C2FBA5"/>
    <a:srgbClr val="EFFDA4"/>
    <a:srgbClr val="E2F3C8"/>
    <a:srgbClr val="DBFAE4"/>
    <a:srgbClr val="9B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ä¸­åº¦æ ·å¼ 2 - å¼ºè°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1208" y="364"/>
      </p:cViewPr>
      <p:guideLst>
        <p:guide orient="horz" pos="1585"/>
        <p:guide pos="277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-2901" y="-51"/>
      </p:cViewPr>
      <p:guideLst>
        <p:guide orient="horz" pos="2818"/>
        <p:guide pos="2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  <a:t>2023/3/15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045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8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115741"/>
            <a:ext cx="4478338" cy="1007269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860822"/>
            <a:ext cx="6400800" cy="56197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407194"/>
            <a:ext cx="6400800" cy="44410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9" y="615204"/>
            <a:ext cx="7419975" cy="44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200150"/>
            <a:ext cx="7397750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000"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sz="2000"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168775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200150"/>
            <a:ext cx="4170363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5D8D56-8CC6-403A-923E-C2BA40F0C433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0A6F6EA-FAAD-4664-A047-E504D51D7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952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1502569"/>
            <a:ext cx="4843462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168775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200150"/>
            <a:ext cx="4170363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12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6956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4" y="3638550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5604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7804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8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20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6" name="矩形 25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4" name="矩形 23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矩形 21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 descr="ZTE_logo_CN含色值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8190" y="189230"/>
            <a:ext cx="1903095" cy="7232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6"/>
            <a:ext cx="9144000" cy="5143248"/>
          </a:xfrm>
          <a:prstGeom prst="rect">
            <a:avLst/>
          </a:prstGeom>
        </p:spPr>
      </p:pic>
      <p:grpSp>
        <p:nvGrpSpPr>
          <p:cNvPr id="13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4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0" name="矩形 19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8" name="矩形 17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矩形 15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5021610" y="4845870"/>
            <a:ext cx="2190750" cy="127397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grpSp>
        <p:nvGrpSpPr>
          <p:cNvPr id="17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9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2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3" name="矩形 22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5021610" y="4845870"/>
            <a:ext cx="2190750" cy="127397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grpSp>
        <p:nvGrpSpPr>
          <p:cNvPr id="17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9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2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3" name="矩形 22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583211" y="2201594"/>
            <a:ext cx="7876909" cy="122999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Discussion on Rel-19 Timeline</a:t>
            </a:r>
            <a:endParaRPr lang="zh-CN" sz="4800" dirty="0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365" y="184417"/>
            <a:ext cx="4441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3GPP TSG SA Meeting #99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Rotterdam, Netherlands, March 21-24, 2023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257" y="1352390"/>
            <a:ext cx="2881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Source: 	ZTE, </a:t>
            </a:r>
            <a:r>
              <a:rPr lang="en-US" altLang="zh-CN" dirty="0" err="1" smtClean="0">
                <a:solidFill>
                  <a:schemeClr val="bg1"/>
                </a:solidFill>
              </a:rPr>
              <a:t>Sanechips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Agenda:	3.6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6776" y="923442"/>
            <a:ext cx="174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SP-230314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666" y="937452"/>
            <a:ext cx="7886700" cy="4120323"/>
          </a:xfrm>
        </p:spPr>
        <p:txBody>
          <a:bodyPr>
            <a:normAutofit/>
          </a:bodyPr>
          <a:lstStyle/>
          <a:p>
            <a:r>
              <a:rPr lang="en-US" altLang="zh-CN" sz="1500" dirty="0"/>
              <a:t>In Release 18 the RAN completion time and CT stage 3 completion time has 1Q gap, however the  ASN.1 frozen data for RAN part and for CT part are finally aligned.</a:t>
            </a:r>
          </a:p>
          <a:p>
            <a:r>
              <a:rPr lang="en-US" altLang="zh-CN" sz="1500" dirty="0" smtClean="0"/>
              <a:t>Two </a:t>
            </a:r>
            <a:r>
              <a:rPr lang="en-US" altLang="zh-CN" sz="1500" dirty="0"/>
              <a:t>steps were agreed for Rel-19 SA Stage2 content approvals in SP-221353</a:t>
            </a:r>
          </a:p>
          <a:p>
            <a:pPr lvl="1"/>
            <a:r>
              <a:rPr lang="en-US" altLang="zh-CN" sz="1200" dirty="0"/>
              <a:t>SA plans to hold Rel-19 workshop in June 2023 (preferably F2F).</a:t>
            </a:r>
          </a:p>
          <a:p>
            <a:pPr lvl="1"/>
            <a:r>
              <a:rPr lang="en-US" altLang="zh-CN" sz="1200" dirty="0"/>
              <a:t>Two step Rel-19 SA Stage2 content approvals</a:t>
            </a:r>
          </a:p>
          <a:p>
            <a:pPr lvl="2"/>
            <a:r>
              <a:rPr lang="en-US" altLang="zh-CN" sz="1200" dirty="0"/>
              <a:t>Sep 2023 SA#101(-e): Approve 1st part of package </a:t>
            </a:r>
          </a:p>
          <a:p>
            <a:pPr lvl="2"/>
            <a:r>
              <a:rPr lang="en-US" altLang="zh-CN" sz="1200" dirty="0"/>
              <a:t>Dec 2023 SA#102(-e): Approve final package with RAN/CT</a:t>
            </a:r>
          </a:p>
          <a:p>
            <a:pPr marL="342900" lvl="1" indent="0">
              <a:buNone/>
            </a:pPr>
            <a:r>
              <a:rPr lang="en-US" altLang="zh-CN" sz="1200" dirty="0"/>
              <a:t>Note : How the work package can be split between Sep and Dec (e.g. how many and if SIDs can start already in September) is TBD.</a:t>
            </a:r>
          </a:p>
          <a:p>
            <a:pPr lvl="1"/>
            <a:r>
              <a:rPr lang="en-US" altLang="zh-CN" sz="1200" dirty="0"/>
              <a:t>SA2 provides the data on the SA2 capacity based on the Rel-19 stage-2 freeze timeline including</a:t>
            </a:r>
          </a:p>
          <a:p>
            <a:pPr lvl="2"/>
            <a:r>
              <a:rPr lang="en-US" altLang="zh-CN" sz="900" dirty="0"/>
              <a:t>The Max number of TUs available for Rel-19 SIs/WIs </a:t>
            </a:r>
          </a:p>
          <a:p>
            <a:pPr lvl="2"/>
            <a:r>
              <a:rPr lang="en-US" altLang="zh-CN" sz="900" dirty="0"/>
              <a:t>The maximum number of TUs available for any SI/WI (not for each study SI/WI individually)</a:t>
            </a:r>
          </a:p>
          <a:p>
            <a:pPr lvl="2"/>
            <a:r>
              <a:rPr lang="en-US" altLang="zh-CN" sz="900" dirty="0"/>
              <a:t>The recommended maximum number of SIs/WIs of Rel-19</a:t>
            </a:r>
          </a:p>
          <a:p>
            <a:pPr lvl="1"/>
            <a:r>
              <a:rPr lang="en-US" altLang="zh-CN" sz="1200" dirty="0"/>
              <a:t> Other SA WGs provide the recommended maximum number of SIs/WIs and optionally available TUs for Rel-19 to assist with overall Rel-19 planning in SA</a:t>
            </a:r>
          </a:p>
          <a:p>
            <a:pPr lvl="1"/>
            <a:endParaRPr lang="en-US" altLang="zh-CN" sz="1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79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3375" y="1075661"/>
            <a:ext cx="8401050" cy="350343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Rel-19 </a:t>
            </a:r>
            <a:r>
              <a:rPr lang="en-US" altLang="zh-CN" dirty="0"/>
              <a:t>is the 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release </a:t>
            </a:r>
            <a:r>
              <a:rPr lang="en-US" altLang="zh-CN" dirty="0"/>
              <a:t>of 5G Advanced.  It is expected that 3GPP will continue to focus on 5G Advanced in Rel-19. Sufficient time should be given for 5G-A standardization work to support 5G-A commercialization.</a:t>
            </a:r>
          </a:p>
          <a:p>
            <a:r>
              <a:rPr lang="en-US" altLang="zh-CN" dirty="0" smtClean="0"/>
              <a:t>Only one meeting in SA2(Aug) to have online discussion for R19 SID proposals may be not sufficient, considering huge number </a:t>
            </a:r>
            <a:r>
              <a:rPr lang="en-US" altLang="zh-CN" dirty="0"/>
              <a:t>of potential maintenance </a:t>
            </a:r>
            <a:r>
              <a:rPr lang="en-US" altLang="zh-CN" dirty="0" smtClean="0"/>
              <a:t>CRs for all R18 WIDs to be handled in same meeting</a:t>
            </a:r>
            <a:r>
              <a:rPr lang="en-US" altLang="zh-CN" dirty="0" smtClean="0"/>
              <a:t>. </a:t>
            </a:r>
            <a:r>
              <a:rPr lang="en-US" altLang="zh-CN" dirty="0" err="1" smtClean="0"/>
              <a:t>Rapporteurship</a:t>
            </a:r>
            <a:r>
              <a:rPr lang="en-US" altLang="zh-CN" dirty="0" smtClean="0"/>
              <a:t> is also another controversial topic for hot items</a:t>
            </a:r>
            <a:endParaRPr lang="en-US" altLang="zh-CN" dirty="0" smtClean="0"/>
          </a:p>
          <a:p>
            <a:r>
              <a:rPr lang="en-US" altLang="zh-CN" dirty="0"/>
              <a:t>It would be challenging to complete the R19 stage 2(SI+WI) within 12 months </a:t>
            </a:r>
            <a:r>
              <a:rPr lang="en-US" altLang="zh-CN" dirty="0" smtClean="0"/>
              <a:t>for SIs in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package(2023 Dec)</a:t>
            </a:r>
            <a:r>
              <a:rPr lang="en-US" altLang="zh-CN" dirty="0"/>
              <a:t>.</a:t>
            </a:r>
            <a:endParaRPr lang="en-US" altLang="zh-CN" dirty="0" smtClean="0"/>
          </a:p>
          <a:p>
            <a:r>
              <a:rPr lang="en-US" altLang="zh-CN" dirty="0"/>
              <a:t>9 months are always needed to complete the CT stage 3 work after stage 2 frozen </a:t>
            </a:r>
            <a:r>
              <a:rPr lang="en-US" altLang="zh-CN" dirty="0" smtClean="0"/>
              <a:t>time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90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R19 timeline proposals</a:t>
            </a:r>
            <a:endParaRPr lang="zh-CN" altLang="en-US" dirty="0"/>
          </a:p>
        </p:txBody>
      </p:sp>
      <p:cxnSp>
        <p:nvCxnSpPr>
          <p:cNvPr id="68" name="Straight Connector 114"/>
          <p:cNvCxnSpPr>
            <a:cxnSpLocks noChangeShapeType="1"/>
          </p:cNvCxnSpPr>
          <p:nvPr/>
        </p:nvCxnSpPr>
        <p:spPr bwMode="auto">
          <a:xfrm>
            <a:off x="7703318" y="1419858"/>
            <a:ext cx="0" cy="3327324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5" name="Straight Connector 19"/>
          <p:cNvCxnSpPr/>
          <p:nvPr/>
        </p:nvCxnSpPr>
        <p:spPr bwMode="auto">
          <a:xfrm>
            <a:off x="574675" y="948765"/>
            <a:ext cx="796649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6"/>
          <p:cNvSpPr txBox="1">
            <a:spLocks noChangeArrowheads="1"/>
          </p:cNvSpPr>
          <p:nvPr/>
        </p:nvSpPr>
        <p:spPr bwMode="auto">
          <a:xfrm>
            <a:off x="7393382" y="1139187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TSG#106</a:t>
            </a:r>
          </a:p>
        </p:txBody>
      </p:sp>
      <p:cxnSp>
        <p:nvCxnSpPr>
          <p:cNvPr id="10" name="Straight Connector 115"/>
          <p:cNvCxnSpPr>
            <a:cxnSpLocks noChangeShapeType="1"/>
          </p:cNvCxnSpPr>
          <p:nvPr/>
        </p:nvCxnSpPr>
        <p:spPr bwMode="auto">
          <a:xfrm>
            <a:off x="1339211" y="1435932"/>
            <a:ext cx="0" cy="207720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2" name="TextBox 86"/>
          <p:cNvSpPr txBox="1">
            <a:spLocks noChangeArrowheads="1"/>
          </p:cNvSpPr>
          <p:nvPr/>
        </p:nvSpPr>
        <p:spPr bwMode="auto">
          <a:xfrm>
            <a:off x="394593" y="1139638"/>
            <a:ext cx="6319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TSG#94-e</a:t>
            </a:r>
            <a:endParaRPr lang="en-GB" altLang="en-US" sz="750" dirty="0">
              <a:latin typeface="+mn-lt"/>
            </a:endParaRPr>
          </a:p>
        </p:txBody>
      </p:sp>
      <p:sp>
        <p:nvSpPr>
          <p:cNvPr id="13" name="TextBox 86"/>
          <p:cNvSpPr txBox="1">
            <a:spLocks noChangeArrowheads="1"/>
          </p:cNvSpPr>
          <p:nvPr/>
        </p:nvSpPr>
        <p:spPr bwMode="auto">
          <a:xfrm>
            <a:off x="1038772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TSG#95</a:t>
            </a:r>
            <a:endParaRPr lang="en-GB" altLang="en-US" sz="750" dirty="0">
              <a:latin typeface="+mn-lt"/>
            </a:endParaRPr>
          </a:p>
        </p:txBody>
      </p:sp>
      <p:sp>
        <p:nvSpPr>
          <p:cNvPr id="14" name="TextBox 86"/>
          <p:cNvSpPr txBox="1">
            <a:spLocks noChangeArrowheads="1"/>
          </p:cNvSpPr>
          <p:nvPr/>
        </p:nvSpPr>
        <p:spPr bwMode="auto">
          <a:xfrm>
            <a:off x="1676590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TSG#96</a:t>
            </a:r>
            <a:endParaRPr lang="en-GB" altLang="en-US" sz="750">
              <a:latin typeface="+mn-lt"/>
            </a:endParaRPr>
          </a:p>
        </p:txBody>
      </p:sp>
      <p:sp>
        <p:nvSpPr>
          <p:cNvPr id="15" name="TextBox 86"/>
          <p:cNvSpPr txBox="1">
            <a:spLocks noChangeArrowheads="1"/>
          </p:cNvSpPr>
          <p:nvPr/>
        </p:nvSpPr>
        <p:spPr bwMode="auto">
          <a:xfrm>
            <a:off x="2365096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TSG#97</a:t>
            </a:r>
            <a:endParaRPr lang="en-GB" altLang="en-US" sz="750" dirty="0">
              <a:latin typeface="+mn-lt"/>
            </a:endParaRPr>
          </a:p>
        </p:txBody>
      </p:sp>
      <p:sp>
        <p:nvSpPr>
          <p:cNvPr id="16" name="TextBox 86"/>
          <p:cNvSpPr txBox="1">
            <a:spLocks noChangeArrowheads="1"/>
          </p:cNvSpPr>
          <p:nvPr/>
        </p:nvSpPr>
        <p:spPr bwMode="auto">
          <a:xfrm>
            <a:off x="2873381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TSG#98</a:t>
            </a:r>
            <a:endParaRPr lang="en-GB" altLang="en-US" sz="750">
              <a:latin typeface="+mn-lt"/>
            </a:endParaRPr>
          </a:p>
        </p:txBody>
      </p:sp>
      <p:sp>
        <p:nvSpPr>
          <p:cNvPr id="17" name="TextBox 86"/>
          <p:cNvSpPr txBox="1">
            <a:spLocks noChangeArrowheads="1"/>
          </p:cNvSpPr>
          <p:nvPr/>
        </p:nvSpPr>
        <p:spPr bwMode="auto">
          <a:xfrm>
            <a:off x="3464734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TSG#99</a:t>
            </a:r>
            <a:endParaRPr lang="en-GB" altLang="en-US" sz="750">
              <a:latin typeface="+mn-lt"/>
            </a:endParaRPr>
          </a:p>
        </p:txBody>
      </p:sp>
      <p:sp>
        <p:nvSpPr>
          <p:cNvPr id="18" name="TextBox 86"/>
          <p:cNvSpPr txBox="1">
            <a:spLocks noChangeArrowheads="1"/>
          </p:cNvSpPr>
          <p:nvPr/>
        </p:nvSpPr>
        <p:spPr bwMode="auto">
          <a:xfrm>
            <a:off x="4027235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TSG#100</a:t>
            </a:r>
            <a:endParaRPr lang="en-GB" altLang="en-US" sz="750">
              <a:latin typeface="+mn-lt"/>
            </a:endParaRPr>
          </a:p>
        </p:txBody>
      </p:sp>
      <p:sp>
        <p:nvSpPr>
          <p:cNvPr id="19" name="TextBox 86"/>
          <p:cNvSpPr txBox="1">
            <a:spLocks noChangeArrowheads="1"/>
          </p:cNvSpPr>
          <p:nvPr/>
        </p:nvSpPr>
        <p:spPr bwMode="auto">
          <a:xfrm>
            <a:off x="4673501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TSG#101</a:t>
            </a:r>
            <a:endParaRPr lang="en-GB" altLang="en-US" sz="750">
              <a:latin typeface="+mn-lt"/>
            </a:endParaRPr>
          </a:p>
        </p:txBody>
      </p:sp>
      <p:sp>
        <p:nvSpPr>
          <p:cNvPr id="20" name="TextBox 86"/>
          <p:cNvSpPr txBox="1">
            <a:spLocks noChangeArrowheads="1"/>
          </p:cNvSpPr>
          <p:nvPr/>
        </p:nvSpPr>
        <p:spPr bwMode="auto">
          <a:xfrm>
            <a:off x="5231066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TSG#102</a:t>
            </a:r>
            <a:endParaRPr lang="en-GB" altLang="en-US" sz="750">
              <a:latin typeface="+mn-lt"/>
            </a:endParaRPr>
          </a:p>
        </p:txBody>
      </p:sp>
      <p:sp>
        <p:nvSpPr>
          <p:cNvPr id="21" name="TextBox 86"/>
          <p:cNvSpPr txBox="1">
            <a:spLocks noChangeArrowheads="1"/>
          </p:cNvSpPr>
          <p:nvPr/>
        </p:nvSpPr>
        <p:spPr bwMode="auto">
          <a:xfrm>
            <a:off x="5718230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TSG#103</a:t>
            </a:r>
            <a:endParaRPr lang="en-GB" altLang="en-US" sz="750">
              <a:latin typeface="+mn-lt"/>
            </a:endParaRPr>
          </a:p>
        </p:txBody>
      </p:sp>
      <p:sp>
        <p:nvSpPr>
          <p:cNvPr id="22" name="TextBox 86"/>
          <p:cNvSpPr txBox="1">
            <a:spLocks noChangeArrowheads="1"/>
          </p:cNvSpPr>
          <p:nvPr/>
        </p:nvSpPr>
        <p:spPr bwMode="auto">
          <a:xfrm>
            <a:off x="6244113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TSG#104</a:t>
            </a:r>
            <a:endParaRPr lang="en-GB" altLang="en-US" sz="750">
              <a:latin typeface="+mn-lt"/>
            </a:endParaRPr>
          </a:p>
        </p:txBody>
      </p:sp>
      <p:sp>
        <p:nvSpPr>
          <p:cNvPr id="23" name="TextBox 86"/>
          <p:cNvSpPr txBox="1">
            <a:spLocks noChangeArrowheads="1"/>
          </p:cNvSpPr>
          <p:nvPr/>
        </p:nvSpPr>
        <p:spPr bwMode="auto">
          <a:xfrm>
            <a:off x="6826318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TSG#105</a:t>
            </a:r>
            <a:endParaRPr lang="en-GB" altLang="en-US" sz="750" dirty="0">
              <a:latin typeface="+mn-lt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1734856" y="832719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2023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5" name="TextBox 57"/>
          <p:cNvSpPr txBox="1"/>
          <p:nvPr/>
        </p:nvSpPr>
        <p:spPr>
          <a:xfrm>
            <a:off x="4132660" y="832719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2024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192780" y="1273169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7" name="TextBox 60"/>
          <p:cNvSpPr txBox="1">
            <a:spLocks noChangeArrowheads="1"/>
          </p:cNvSpPr>
          <p:nvPr/>
        </p:nvSpPr>
        <p:spPr bwMode="auto">
          <a:xfrm>
            <a:off x="5917988" y="128522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3556792" y="128522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1802439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0" name="TextBox 63"/>
          <p:cNvSpPr txBox="1">
            <a:spLocks noChangeArrowheads="1"/>
          </p:cNvSpPr>
          <p:nvPr/>
        </p:nvSpPr>
        <p:spPr bwMode="auto">
          <a:xfrm>
            <a:off x="4208691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1" name="TextBox 64"/>
          <p:cNvSpPr txBox="1">
            <a:spLocks noChangeArrowheads="1"/>
          </p:cNvSpPr>
          <p:nvPr/>
        </p:nvSpPr>
        <p:spPr bwMode="auto">
          <a:xfrm>
            <a:off x="6427680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2" name="TextBox 65"/>
          <p:cNvSpPr txBox="1">
            <a:spLocks noChangeArrowheads="1"/>
          </p:cNvSpPr>
          <p:nvPr/>
        </p:nvSpPr>
        <p:spPr bwMode="auto">
          <a:xfrm>
            <a:off x="2489537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Sep.</a:t>
            </a:r>
          </a:p>
        </p:txBody>
      </p:sp>
      <p:sp>
        <p:nvSpPr>
          <p:cNvPr id="33" name="TextBox 66"/>
          <p:cNvSpPr txBox="1">
            <a:spLocks noChangeArrowheads="1"/>
          </p:cNvSpPr>
          <p:nvPr/>
        </p:nvSpPr>
        <p:spPr bwMode="auto">
          <a:xfrm>
            <a:off x="4839469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Sep.</a:t>
            </a:r>
          </a:p>
        </p:txBody>
      </p:sp>
      <p:sp>
        <p:nvSpPr>
          <p:cNvPr id="34" name="TextBox 67"/>
          <p:cNvSpPr txBox="1">
            <a:spLocks noChangeArrowheads="1"/>
          </p:cNvSpPr>
          <p:nvPr/>
        </p:nvSpPr>
        <p:spPr bwMode="auto">
          <a:xfrm>
            <a:off x="7017628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Sep.</a:t>
            </a:r>
          </a:p>
        </p:txBody>
      </p:sp>
      <p:sp>
        <p:nvSpPr>
          <p:cNvPr id="35" name="TextBox 69"/>
          <p:cNvSpPr txBox="1">
            <a:spLocks noChangeArrowheads="1"/>
          </p:cNvSpPr>
          <p:nvPr/>
        </p:nvSpPr>
        <p:spPr bwMode="auto">
          <a:xfrm>
            <a:off x="574674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Dec.</a:t>
            </a:r>
          </a:p>
        </p:txBody>
      </p:sp>
      <p:sp>
        <p:nvSpPr>
          <p:cNvPr id="36" name="TextBox 70"/>
          <p:cNvSpPr txBox="1">
            <a:spLocks noChangeArrowheads="1"/>
          </p:cNvSpPr>
          <p:nvPr/>
        </p:nvSpPr>
        <p:spPr bwMode="auto">
          <a:xfrm>
            <a:off x="3014716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Dec.</a:t>
            </a:r>
          </a:p>
        </p:txBody>
      </p:sp>
      <p:sp>
        <p:nvSpPr>
          <p:cNvPr id="37" name="TextBox 71"/>
          <p:cNvSpPr txBox="1">
            <a:spLocks noChangeArrowheads="1"/>
          </p:cNvSpPr>
          <p:nvPr/>
        </p:nvSpPr>
        <p:spPr bwMode="auto">
          <a:xfrm>
            <a:off x="5408296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Dec.</a:t>
            </a:r>
          </a:p>
        </p:txBody>
      </p:sp>
      <p:sp>
        <p:nvSpPr>
          <p:cNvPr id="38" name="TextBox 91"/>
          <p:cNvSpPr txBox="1"/>
          <p:nvPr/>
        </p:nvSpPr>
        <p:spPr>
          <a:xfrm>
            <a:off x="6344610" y="814634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2025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03862" y="4125813"/>
            <a:ext cx="77157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Now</a:t>
            </a:r>
          </a:p>
        </p:txBody>
      </p:sp>
      <p:sp>
        <p:nvSpPr>
          <p:cNvPr id="49" name="TextBox 67"/>
          <p:cNvSpPr txBox="1">
            <a:spLocks noChangeArrowheads="1"/>
          </p:cNvSpPr>
          <p:nvPr/>
        </p:nvSpPr>
        <p:spPr bwMode="auto">
          <a:xfrm>
            <a:off x="7526335" y="1281773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Dec.</a:t>
            </a:r>
          </a:p>
        </p:txBody>
      </p:sp>
      <p:sp>
        <p:nvSpPr>
          <p:cNvPr id="50" name="Diamond 16"/>
          <p:cNvSpPr>
            <a:spLocks noChangeArrowheads="1"/>
          </p:cNvSpPr>
          <p:nvPr/>
        </p:nvSpPr>
        <p:spPr bwMode="auto">
          <a:xfrm>
            <a:off x="1532106" y="2036057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Chevron 60"/>
          <p:cNvSpPr>
            <a:spLocks noChangeArrowheads="1"/>
          </p:cNvSpPr>
          <p:nvPr/>
        </p:nvSpPr>
        <p:spPr bwMode="auto">
          <a:xfrm>
            <a:off x="2629914" y="2985261"/>
            <a:ext cx="1693106" cy="23108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SI</a:t>
            </a:r>
          </a:p>
        </p:txBody>
      </p:sp>
      <p:sp>
        <p:nvSpPr>
          <p:cNvPr id="52" name="Diamond 16"/>
          <p:cNvSpPr>
            <a:spLocks noChangeArrowheads="1"/>
          </p:cNvSpPr>
          <p:nvPr/>
        </p:nvSpPr>
        <p:spPr bwMode="auto">
          <a:xfrm>
            <a:off x="2330681" y="2237442"/>
            <a:ext cx="55827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Diamond 16"/>
          <p:cNvSpPr>
            <a:spLocks noChangeArrowheads="1"/>
          </p:cNvSpPr>
          <p:nvPr/>
        </p:nvSpPr>
        <p:spPr bwMode="auto">
          <a:xfrm>
            <a:off x="2899120" y="2241070"/>
            <a:ext cx="531025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Chevron 60"/>
          <p:cNvSpPr>
            <a:spLocks noChangeArrowheads="1"/>
          </p:cNvSpPr>
          <p:nvPr/>
        </p:nvSpPr>
        <p:spPr bwMode="auto">
          <a:xfrm>
            <a:off x="4240427" y="2985261"/>
            <a:ext cx="1321481" cy="231089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WI</a:t>
            </a:r>
          </a:p>
        </p:txBody>
      </p:sp>
      <p:sp>
        <p:nvSpPr>
          <p:cNvPr id="55" name="Chevron 60"/>
          <p:cNvSpPr>
            <a:spLocks noChangeArrowheads="1"/>
          </p:cNvSpPr>
          <p:nvPr/>
        </p:nvSpPr>
        <p:spPr bwMode="auto">
          <a:xfrm>
            <a:off x="4945772" y="3230854"/>
            <a:ext cx="2216598" cy="228314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CT R19 Stage 3 WI</a:t>
            </a:r>
          </a:p>
        </p:txBody>
      </p:sp>
      <p:sp>
        <p:nvSpPr>
          <p:cNvPr id="56" name="Diamond 16"/>
          <p:cNvSpPr>
            <a:spLocks noChangeArrowheads="1"/>
          </p:cNvSpPr>
          <p:nvPr/>
        </p:nvSpPr>
        <p:spPr bwMode="auto">
          <a:xfrm>
            <a:off x="7305236" y="3190245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TextBox 7"/>
          <p:cNvSpPr txBox="1">
            <a:spLocks noChangeArrowheads="1"/>
          </p:cNvSpPr>
          <p:nvPr/>
        </p:nvSpPr>
        <p:spPr bwMode="auto">
          <a:xfrm>
            <a:off x="7363243" y="3262876"/>
            <a:ext cx="65274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9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OpenAPI</a:t>
            </a:r>
            <a:endParaRPr lang="fr-FR" altLang="en-US" sz="9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TextBox 7"/>
          <p:cNvSpPr txBox="1">
            <a:spLocks noChangeArrowheads="1"/>
          </p:cNvSpPr>
          <p:nvPr/>
        </p:nvSpPr>
        <p:spPr bwMode="auto">
          <a:xfrm>
            <a:off x="1567987" y="2106963"/>
            <a:ext cx="70403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altLang="en-US" sz="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Workshop</a:t>
            </a:r>
            <a:endParaRPr lang="fr-FR" altLang="en-US" sz="9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TextBox 7"/>
          <p:cNvSpPr txBox="1">
            <a:spLocks noChangeArrowheads="1"/>
          </p:cNvSpPr>
          <p:nvPr/>
        </p:nvSpPr>
        <p:spPr bwMode="auto">
          <a:xfrm>
            <a:off x="2398214" y="2294659"/>
            <a:ext cx="51167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9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Pkg</a:t>
            </a:r>
            <a:r>
              <a:rPr lang="en-US" altLang="zh-CN" sz="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 </a:t>
            </a:r>
          </a:p>
        </p:txBody>
      </p:sp>
      <p:sp>
        <p:nvSpPr>
          <p:cNvPr id="62" name="TextBox 7"/>
          <p:cNvSpPr txBox="1">
            <a:spLocks noChangeArrowheads="1"/>
          </p:cNvSpPr>
          <p:nvPr/>
        </p:nvSpPr>
        <p:spPr bwMode="auto">
          <a:xfrm>
            <a:off x="2922617" y="2292634"/>
            <a:ext cx="50154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9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Pkg</a:t>
            </a:r>
            <a:r>
              <a:rPr lang="en-US" altLang="zh-CN" sz="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 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742225" y="1451433"/>
            <a:ext cx="7445441" cy="3372245"/>
            <a:chOff x="1955166" y="2460928"/>
            <a:chExt cx="8394699" cy="2274693"/>
          </a:xfrm>
        </p:grpSpPr>
        <p:cxnSp>
          <p:nvCxnSpPr>
            <p:cNvPr id="7" name="Straight Connector 114"/>
            <p:cNvCxnSpPr>
              <a:cxnSpLocks noChangeShapeType="1"/>
            </p:cNvCxnSpPr>
            <p:nvPr/>
          </p:nvCxnSpPr>
          <p:spPr bwMode="auto">
            <a:xfrm flipH="1">
              <a:off x="4671400" y="2502744"/>
              <a:ext cx="22225" cy="2184981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6" name="Straight Connector 114"/>
            <p:cNvCxnSpPr>
              <a:cxnSpLocks noChangeShapeType="1"/>
            </p:cNvCxnSpPr>
            <p:nvPr/>
          </p:nvCxnSpPr>
          <p:spPr bwMode="auto">
            <a:xfrm>
              <a:off x="7403465" y="2466229"/>
              <a:ext cx="0" cy="2232765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" name="Straight Connector 114"/>
            <p:cNvCxnSpPr>
              <a:cxnSpLocks noChangeShapeType="1"/>
            </p:cNvCxnSpPr>
            <p:nvPr/>
          </p:nvCxnSpPr>
          <p:spPr bwMode="auto">
            <a:xfrm>
              <a:off x="1955166" y="2504332"/>
              <a:ext cx="0" cy="2135768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11" name="Straight Connector 114"/>
            <p:cNvCxnSpPr>
              <a:cxnSpLocks noChangeShapeType="1"/>
            </p:cNvCxnSpPr>
            <p:nvPr/>
          </p:nvCxnSpPr>
          <p:spPr bwMode="auto">
            <a:xfrm>
              <a:off x="9803766" y="2460928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0" name="Straight Connector 114"/>
            <p:cNvCxnSpPr>
              <a:cxnSpLocks noChangeShapeType="1"/>
            </p:cNvCxnSpPr>
            <p:nvPr/>
          </p:nvCxnSpPr>
          <p:spPr bwMode="auto">
            <a:xfrm flipH="1">
              <a:off x="2607507" y="2464644"/>
              <a:ext cx="19172" cy="2175456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114"/>
            <p:cNvCxnSpPr>
              <a:cxnSpLocks noChangeShapeType="1"/>
            </p:cNvCxnSpPr>
            <p:nvPr/>
          </p:nvCxnSpPr>
          <p:spPr bwMode="auto">
            <a:xfrm>
              <a:off x="8518049" y="2466229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2" name="Straight Connector 114"/>
            <p:cNvCxnSpPr>
              <a:cxnSpLocks noChangeShapeType="1"/>
            </p:cNvCxnSpPr>
            <p:nvPr/>
          </p:nvCxnSpPr>
          <p:spPr bwMode="auto">
            <a:xfrm>
              <a:off x="6010752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3" name="Straight Connector 114"/>
            <p:cNvCxnSpPr>
              <a:cxnSpLocks noChangeShapeType="1"/>
            </p:cNvCxnSpPr>
            <p:nvPr/>
          </p:nvCxnSpPr>
          <p:spPr bwMode="auto">
            <a:xfrm>
              <a:off x="7901940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4" name="Straight Connector 114"/>
            <p:cNvCxnSpPr>
              <a:cxnSpLocks noChangeShapeType="1"/>
            </p:cNvCxnSpPr>
            <p:nvPr/>
          </p:nvCxnSpPr>
          <p:spPr bwMode="auto">
            <a:xfrm>
              <a:off x="6698140" y="2512540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5" name="Straight Connector 114"/>
            <p:cNvCxnSpPr>
              <a:cxnSpLocks noChangeShapeType="1"/>
            </p:cNvCxnSpPr>
            <p:nvPr/>
          </p:nvCxnSpPr>
          <p:spPr bwMode="auto">
            <a:xfrm>
              <a:off x="5289709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6" name="Straight Connector 114"/>
            <p:cNvCxnSpPr>
              <a:cxnSpLocks noChangeShapeType="1"/>
            </p:cNvCxnSpPr>
            <p:nvPr/>
          </p:nvCxnSpPr>
          <p:spPr bwMode="auto">
            <a:xfrm>
              <a:off x="4055798" y="2507375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7" name="Straight Connector 114"/>
            <p:cNvCxnSpPr>
              <a:cxnSpLocks noChangeShapeType="1"/>
            </p:cNvCxnSpPr>
            <p:nvPr/>
          </p:nvCxnSpPr>
          <p:spPr bwMode="auto">
            <a:xfrm>
              <a:off x="3279140" y="2464644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8" name="Straight Connector 114"/>
            <p:cNvCxnSpPr>
              <a:cxnSpLocks noChangeShapeType="1"/>
            </p:cNvCxnSpPr>
            <p:nvPr/>
          </p:nvCxnSpPr>
          <p:spPr bwMode="auto">
            <a:xfrm>
              <a:off x="9193849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63" name="Straight Connector 114"/>
            <p:cNvCxnSpPr>
              <a:cxnSpLocks noChangeShapeType="1"/>
            </p:cNvCxnSpPr>
            <p:nvPr/>
          </p:nvCxnSpPr>
          <p:spPr bwMode="auto">
            <a:xfrm>
              <a:off x="10349865" y="2464062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64" name="TextBox 67"/>
          <p:cNvSpPr txBox="1">
            <a:spLocks noChangeArrowheads="1"/>
          </p:cNvSpPr>
          <p:nvPr/>
        </p:nvSpPr>
        <p:spPr bwMode="auto">
          <a:xfrm>
            <a:off x="8049637" y="127344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88" dirty="0">
                <a:latin typeface="+mn-lt"/>
              </a:rPr>
              <a:t>Mar</a:t>
            </a:r>
            <a:r>
              <a:rPr lang="en-GB" altLang="en-US" sz="788" dirty="0">
                <a:latin typeface="+mn-lt"/>
              </a:rPr>
              <a:t>.</a:t>
            </a:r>
          </a:p>
        </p:txBody>
      </p:sp>
      <p:sp>
        <p:nvSpPr>
          <p:cNvPr id="65" name="TextBox 86"/>
          <p:cNvSpPr txBox="1">
            <a:spLocks noChangeArrowheads="1"/>
          </p:cNvSpPr>
          <p:nvPr/>
        </p:nvSpPr>
        <p:spPr bwMode="auto">
          <a:xfrm>
            <a:off x="7868756" y="1141836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TSG#107</a:t>
            </a:r>
          </a:p>
        </p:txBody>
      </p:sp>
      <p:sp>
        <p:nvSpPr>
          <p:cNvPr id="67" name="TextBox 91"/>
          <p:cNvSpPr txBox="1"/>
          <p:nvPr/>
        </p:nvSpPr>
        <p:spPr>
          <a:xfrm>
            <a:off x="7981394" y="815112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2026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70" name="Chevron 60"/>
          <p:cNvSpPr>
            <a:spLocks noChangeArrowheads="1"/>
          </p:cNvSpPr>
          <p:nvPr/>
        </p:nvSpPr>
        <p:spPr bwMode="auto">
          <a:xfrm>
            <a:off x="2644930" y="3732785"/>
            <a:ext cx="2330129" cy="20498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SI</a:t>
            </a:r>
          </a:p>
        </p:txBody>
      </p:sp>
      <p:sp>
        <p:nvSpPr>
          <p:cNvPr id="71" name="Chevron 60"/>
          <p:cNvSpPr>
            <a:spLocks noChangeArrowheads="1"/>
          </p:cNvSpPr>
          <p:nvPr/>
        </p:nvSpPr>
        <p:spPr bwMode="auto">
          <a:xfrm>
            <a:off x="4910335" y="3732785"/>
            <a:ext cx="1139674" cy="204984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WI</a:t>
            </a:r>
          </a:p>
        </p:txBody>
      </p:sp>
      <p:sp>
        <p:nvSpPr>
          <p:cNvPr id="72" name="Chevron 60"/>
          <p:cNvSpPr>
            <a:spLocks noChangeArrowheads="1"/>
          </p:cNvSpPr>
          <p:nvPr/>
        </p:nvSpPr>
        <p:spPr bwMode="auto">
          <a:xfrm>
            <a:off x="5585281" y="3978376"/>
            <a:ext cx="2102739" cy="249702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9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CT R19 Stage 3 WI</a:t>
            </a:r>
          </a:p>
        </p:txBody>
      </p:sp>
      <p:sp>
        <p:nvSpPr>
          <p:cNvPr id="73" name="Diamond 16"/>
          <p:cNvSpPr>
            <a:spLocks noChangeArrowheads="1"/>
          </p:cNvSpPr>
          <p:nvPr/>
        </p:nvSpPr>
        <p:spPr bwMode="auto">
          <a:xfrm>
            <a:off x="7800844" y="3937767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TextBox 7"/>
          <p:cNvSpPr txBox="1">
            <a:spLocks noChangeArrowheads="1"/>
          </p:cNvSpPr>
          <p:nvPr/>
        </p:nvSpPr>
        <p:spPr bwMode="auto">
          <a:xfrm>
            <a:off x="7858850" y="4010398"/>
            <a:ext cx="65274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altLang="en-US" sz="9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OpenAPI</a:t>
            </a:r>
            <a:endParaRPr lang="fr-FR" altLang="en-US" sz="9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07650" y="2826280"/>
            <a:ext cx="6302473" cy="80971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400141" y="3702400"/>
            <a:ext cx="6302473" cy="80971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Rectangle 12"/>
          <p:cNvSpPr>
            <a:spLocks noChangeArrowheads="1"/>
          </p:cNvSpPr>
          <p:nvPr/>
        </p:nvSpPr>
        <p:spPr bwMode="auto">
          <a:xfrm>
            <a:off x="1347800" y="3100804"/>
            <a:ext cx="87919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35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Option1</a:t>
            </a:r>
            <a:endParaRPr lang="en-GB" altLang="en-US" sz="135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Rectangle 12"/>
          <p:cNvSpPr>
            <a:spLocks noChangeArrowheads="1"/>
          </p:cNvSpPr>
          <p:nvPr/>
        </p:nvSpPr>
        <p:spPr bwMode="auto">
          <a:xfrm>
            <a:off x="1332465" y="3984533"/>
            <a:ext cx="87919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35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Option2</a:t>
            </a:r>
            <a:endParaRPr lang="en-GB" altLang="en-US" sz="135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Chevron 60"/>
          <p:cNvSpPr/>
          <p:nvPr/>
        </p:nvSpPr>
        <p:spPr bwMode="auto">
          <a:xfrm>
            <a:off x="746449" y="1624921"/>
            <a:ext cx="1755761" cy="21400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SA1 R19 Stage 1 80%</a:t>
            </a:r>
          </a:p>
        </p:txBody>
      </p:sp>
      <p:sp>
        <p:nvSpPr>
          <p:cNvPr id="59" name="Chevron 60"/>
          <p:cNvSpPr/>
          <p:nvPr/>
        </p:nvSpPr>
        <p:spPr bwMode="auto">
          <a:xfrm>
            <a:off x="2382531" y="1624921"/>
            <a:ext cx="765946" cy="210993"/>
          </a:xfrm>
          <a:prstGeom prst="chevron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9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11818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on the R19 timeline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3375" y="937419"/>
            <a:ext cx="8649758" cy="2354422"/>
          </a:xfrm>
        </p:spPr>
        <p:txBody>
          <a:bodyPr/>
          <a:lstStyle/>
          <a:p>
            <a:r>
              <a:rPr lang="en-US" altLang="zh-CN" dirty="0" smtClean="0"/>
              <a:t>SA </a:t>
            </a:r>
            <a:r>
              <a:rPr lang="en-US" altLang="zh-CN" dirty="0"/>
              <a:t>to discuss and determine which </a:t>
            </a:r>
            <a:r>
              <a:rPr lang="en-US" altLang="zh-CN" dirty="0" smtClean="0"/>
              <a:t>option is </a:t>
            </a:r>
            <a:r>
              <a:rPr lang="en-US" altLang="zh-CN" dirty="0"/>
              <a:t>appropriate for R19 </a:t>
            </a:r>
            <a:r>
              <a:rPr lang="en-US" altLang="zh-CN" dirty="0" smtClean="0"/>
              <a:t>timeline, </a:t>
            </a:r>
            <a:r>
              <a:rPr lang="en-US" altLang="zh-CN" dirty="0"/>
              <a:t>taking the RAN decision into </a:t>
            </a:r>
            <a:r>
              <a:rPr lang="en-US" altLang="zh-CN" dirty="0" smtClean="0"/>
              <a:t>account</a:t>
            </a:r>
          </a:p>
          <a:p>
            <a:r>
              <a:rPr lang="en-US" altLang="zh-CN" dirty="0"/>
              <a:t>9 months for CT stage 3 work after stage 2 frozen time should be </a:t>
            </a:r>
            <a:r>
              <a:rPr lang="en-US" altLang="zh-CN" dirty="0" smtClean="0"/>
              <a:t>maintained</a:t>
            </a:r>
            <a:endParaRPr lang="en-US" altLang="zh-CN" dirty="0"/>
          </a:p>
          <a:p>
            <a:r>
              <a:rPr lang="en-US" altLang="zh-CN" dirty="0" smtClean="0"/>
              <a:t>Release </a:t>
            </a:r>
            <a:r>
              <a:rPr lang="en-US" altLang="zh-CN" dirty="0"/>
              <a:t>19 ASN.1 frozen time should be aligned </a:t>
            </a:r>
            <a:r>
              <a:rPr lang="en-US" altLang="zh-CN" dirty="0" smtClean="0"/>
              <a:t>with SA/CT </a:t>
            </a:r>
            <a:r>
              <a:rPr lang="en-US" altLang="zh-CN" dirty="0" err="1" smtClean="0"/>
              <a:t>OpenAPI</a:t>
            </a:r>
            <a:r>
              <a:rPr lang="en-US" altLang="zh-CN" dirty="0" smtClean="0"/>
              <a:t> frozen time</a:t>
            </a:r>
            <a:endParaRPr lang="en-US" altLang="zh-CN" dirty="0" smtClean="0"/>
          </a:p>
          <a:p>
            <a:r>
              <a:rPr lang="en-US" altLang="zh-CN" dirty="0" smtClean="0"/>
              <a:t>Whether to align RAN frozen time with SA/CT </a:t>
            </a:r>
            <a:r>
              <a:rPr lang="en-US" altLang="zh-CN" dirty="0"/>
              <a:t>stage </a:t>
            </a:r>
            <a:r>
              <a:rPr lang="en-US" altLang="zh-CN" dirty="0" smtClean="0"/>
              <a:t>frozen</a:t>
            </a:r>
            <a:r>
              <a:rPr lang="en-US" altLang="zh-CN" dirty="0" smtClean="0"/>
              <a:t> </a:t>
            </a:r>
            <a:r>
              <a:rPr lang="en-US" altLang="zh-CN" dirty="0"/>
              <a:t>time </a:t>
            </a:r>
            <a:r>
              <a:rPr lang="en-US" altLang="zh-CN" dirty="0" smtClean="0"/>
              <a:t>can be </a:t>
            </a:r>
            <a:r>
              <a:rPr lang="en-US" altLang="zh-CN" dirty="0" smtClean="0"/>
              <a:t>flexible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968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on work plan for R19 study item approval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dirty="0" smtClean="0"/>
              <a:t>Discuss </a:t>
            </a:r>
            <a:r>
              <a:rPr lang="en-US" altLang="zh-CN" sz="1600" dirty="0"/>
              <a:t>which group is responsible for prioritization of SA2 R19 SIs, SA2 or </a:t>
            </a:r>
            <a:r>
              <a:rPr lang="en-US" altLang="zh-CN" sz="1600" dirty="0" smtClean="0"/>
              <a:t>SA.</a:t>
            </a:r>
          </a:p>
          <a:p>
            <a:pPr lvl="1"/>
            <a:r>
              <a:rPr lang="en-US" altLang="zh-CN" sz="1600" dirty="0" smtClean="0"/>
              <a:t>If </a:t>
            </a:r>
            <a:r>
              <a:rPr lang="en-US" altLang="zh-CN" sz="1600" dirty="0"/>
              <a:t>it is SA2 then </a:t>
            </a:r>
            <a:r>
              <a:rPr lang="en-US" altLang="zh-CN" sz="1600" dirty="0" smtClean="0"/>
              <a:t>SA2 should ensure that all </a:t>
            </a:r>
            <a:r>
              <a:rPr lang="en-US" altLang="zh-CN" sz="1600" dirty="0"/>
              <a:t>study items sent to SA plenary </a:t>
            </a:r>
            <a:r>
              <a:rPr lang="en-US" altLang="zh-CN" sz="1600" dirty="0" smtClean="0"/>
              <a:t>do not </a:t>
            </a:r>
            <a:r>
              <a:rPr lang="en-US" altLang="zh-CN" sz="1600" dirty="0"/>
              <a:t>exceed the maximum number of available TUs in </a:t>
            </a:r>
            <a:r>
              <a:rPr lang="en-US" altLang="zh-CN" sz="1600" dirty="0" smtClean="0"/>
              <a:t>SA2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If study items on same topic are proposed  by multiple companies, SA2 should focus on the objective discussion and endorse the study items without </a:t>
            </a:r>
            <a:r>
              <a:rPr lang="en-US" altLang="zh-CN" sz="1600" dirty="0" err="1" smtClean="0"/>
              <a:t>rapporteurship</a:t>
            </a:r>
            <a:r>
              <a:rPr lang="en-US" altLang="zh-CN" sz="1600" dirty="0" smtClean="0"/>
              <a:t>. SA plenary then resolve the </a:t>
            </a:r>
            <a:r>
              <a:rPr lang="en-US" altLang="zh-CN" sz="1600" dirty="0" err="1" smtClean="0"/>
              <a:t>rapporteurship</a:t>
            </a:r>
            <a:r>
              <a:rPr lang="en-US" altLang="zh-CN" sz="1600" dirty="0" smtClean="0"/>
              <a:t> issue. </a:t>
            </a:r>
            <a:endParaRPr lang="en-US" altLang="zh-CN" sz="1600" dirty="0"/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In order to </a:t>
            </a:r>
            <a:r>
              <a:rPr lang="en-US" altLang="zh-CN" sz="1600" dirty="0"/>
              <a:t>establish a full picture of R19 </a:t>
            </a:r>
            <a:r>
              <a:rPr lang="en-US" altLang="zh-CN" sz="1600" dirty="0" smtClean="0"/>
              <a:t>and determine what topics belong to 1</a:t>
            </a:r>
            <a:r>
              <a:rPr lang="en-US" altLang="zh-CN" sz="1600" baseline="30000" dirty="0" smtClean="0"/>
              <a:t>st</a:t>
            </a:r>
            <a:r>
              <a:rPr lang="en-US" altLang="zh-CN" sz="1600" dirty="0" smtClean="0"/>
              <a:t> package, it is recommended that companies submit R19 proposals as early as possible, i.e. to SA2#158(Aug) meeting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19634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121709"/>
              </p:ext>
            </p:extLst>
          </p:nvPr>
        </p:nvGraphicFramePr>
        <p:xfrm>
          <a:off x="660634" y="629999"/>
          <a:ext cx="754255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32"/>
                <a:gridCol w="6360123"/>
              </a:tblGrid>
              <a:tr h="2519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Meeting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Potential</a:t>
                      </a:r>
                      <a:r>
                        <a:rPr lang="en-US" altLang="zh-CN" sz="1200" baseline="0" dirty="0" smtClean="0"/>
                        <a:t> w</a:t>
                      </a:r>
                      <a:r>
                        <a:rPr lang="en-US" altLang="zh-CN" sz="1200" dirty="0" smtClean="0"/>
                        <a:t>ork plan</a:t>
                      </a:r>
                      <a:endParaRPr lang="zh-CN" altLang="en-US" sz="1200" dirty="0"/>
                    </a:p>
                  </a:txBody>
                  <a:tcPr/>
                </a:tc>
              </a:tr>
              <a:tr h="587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SA2#158(Aug)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Receives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dirty="0" smtClean="0"/>
                        <a:t>R19 SI proposals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Focus on the stabilization on the objectives for each SI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Endorse the SIs with agreeable objectives, with or without </a:t>
                      </a:r>
                      <a:r>
                        <a:rPr lang="en-US" altLang="zh-CN" sz="1200" dirty="0" err="1" smtClean="0"/>
                        <a:t>rapporteurship</a:t>
                      </a:r>
                      <a:endParaRPr lang="en-US" altLang="zh-CN" sz="1200" dirty="0" smtClean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All endorsed SIs will be submitted to SA plenary</a:t>
                      </a:r>
                      <a:endParaRPr lang="zh-CN" altLang="en-US" sz="1200" dirty="0"/>
                    </a:p>
                  </a:txBody>
                  <a:tcPr/>
                </a:tc>
              </a:tr>
              <a:tr h="25197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SA#101(Sep)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/>
                        <a:t>Approve the R19 SIs with objectives and </a:t>
                      </a:r>
                      <a:r>
                        <a:rPr lang="en-US" altLang="zh-CN" sz="1200" dirty="0" err="1" smtClean="0"/>
                        <a:t>rapporteurship</a:t>
                      </a:r>
                      <a:endParaRPr lang="en-US" altLang="zh-CN" sz="1200" dirty="0" smtClean="0"/>
                    </a:p>
                  </a:txBody>
                  <a:tcPr/>
                </a:tc>
              </a:tr>
              <a:tr h="75591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SA2#159(Oct)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Starts working on the approved R19 SIs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Continue</a:t>
                      </a:r>
                      <a:r>
                        <a:rPr lang="en-US" altLang="zh-CN" sz="1200" baseline="0" dirty="0" smtClean="0"/>
                        <a:t> working on the remaining SI proposals</a:t>
                      </a:r>
                      <a:endParaRPr lang="en-US" altLang="zh-CN" sz="1200" dirty="0" smtClean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Endorses the SIs with agreeable objectives and submit to SA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dirty="0" err="1" smtClean="0"/>
                        <a:t>pleary</a:t>
                      </a:r>
                      <a:r>
                        <a:rPr lang="en-US" altLang="zh-CN" sz="1200" dirty="0" smtClean="0"/>
                        <a:t>, with or without </a:t>
                      </a:r>
                      <a:r>
                        <a:rPr lang="en-US" altLang="zh-CN" sz="1200" dirty="0" err="1" smtClean="0"/>
                        <a:t>rapporteurship</a:t>
                      </a:r>
                      <a:endParaRPr lang="en-US" altLang="zh-CN" sz="1200" dirty="0" smtClean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/>
                        <a:t>All endorsed SIs will be submit to Dec plenary</a:t>
                      </a:r>
                      <a:endParaRPr lang="zh-CN" altLang="en-US" sz="1200" dirty="0"/>
                    </a:p>
                  </a:txBody>
                  <a:tcPr/>
                </a:tc>
              </a:tr>
              <a:tr h="58793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SA2#160(Nov)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Continue working on the approved R19 SIs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 smtClean="0"/>
                        <a:t>Endorse the </a:t>
                      </a:r>
                      <a:r>
                        <a:rPr lang="en-US" altLang="zh-CN" sz="1200" baseline="0" dirty="0" smtClean="0"/>
                        <a:t>remaining </a:t>
                      </a:r>
                      <a:r>
                        <a:rPr lang="en-US" altLang="zh-CN" sz="1200" dirty="0" smtClean="0"/>
                        <a:t>SIs with agreeable objectives, with or without </a:t>
                      </a:r>
                      <a:r>
                        <a:rPr lang="en-US" altLang="zh-CN" sz="1200" dirty="0" err="1" smtClean="0"/>
                        <a:t>rapporteurship</a:t>
                      </a:r>
                      <a:endParaRPr lang="en-US" altLang="zh-CN" sz="1200" dirty="0" smtClean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/>
                        <a:t>All endorsed SIs will be submit to Dec plenary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25197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SA#102(Dec)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 smtClean="0"/>
                        <a:t>SA plenary approve the remaining R19 SIs with </a:t>
                      </a:r>
                      <a:r>
                        <a:rPr lang="en-US" altLang="zh-CN" sz="1200" dirty="0" err="1" smtClean="0"/>
                        <a:t>rapporteurship</a:t>
                      </a:r>
                      <a:endParaRPr lang="en-US" altLang="zh-CN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33375" y="4085375"/>
            <a:ext cx="75425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Proposal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857083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>
            <a:lumMod val="95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71755" tIns="107950" rIns="71755" bIns="71755" numCol="1" anchor="t" anchorCtr="0" compatLnSpc="1"/>
      <a:lstStyle>
        <a:defPPr marL="0" marR="0" indent="0" algn="ctr" defTabSz="4572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200" b="1" i="0" u="none" strike="noStrike" cap="none" normalizeH="0" baseline="0" smtClean="0">
            <a:ln>
              <a:noFill/>
            </a:ln>
            <a:solidFill>
              <a:srgbClr val="0066B3"/>
            </a:solidFill>
            <a:effectLst/>
            <a:latin typeface="微软雅黑" panose="020B0503020204020204" charset="-122"/>
            <a:ea typeface="微软雅黑" panose="020B0503020204020204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426</TotalTime>
  <Words>760</Words>
  <Application>Microsoft Office PowerPoint</Application>
  <PresentationFormat>全屏显示(16:9)</PresentationFormat>
  <Paragraphs>107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 Unicode MS</vt:lpstr>
      <vt:lpstr>Heiti SC Light</vt:lpstr>
      <vt:lpstr>Montserrat</vt:lpstr>
      <vt:lpstr>MS PGothic</vt:lpstr>
      <vt:lpstr>宋体</vt:lpstr>
      <vt:lpstr>微软雅黑</vt:lpstr>
      <vt:lpstr>Arial</vt:lpstr>
      <vt:lpstr>Calibri</vt:lpstr>
      <vt:lpstr>Times</vt:lpstr>
      <vt:lpstr>ZTE-机密-4X3</vt:lpstr>
      <vt:lpstr>目录</vt:lpstr>
      <vt:lpstr>正文</vt:lpstr>
      <vt:lpstr>封底</vt:lpstr>
      <vt:lpstr>1_正文</vt:lpstr>
      <vt:lpstr>Discussion on Rel-19 Timeline</vt:lpstr>
      <vt:lpstr>Background</vt:lpstr>
      <vt:lpstr>Discussion</vt:lpstr>
      <vt:lpstr>R19 timeline proposals</vt:lpstr>
      <vt:lpstr>Proposal on the R19 timeline</vt:lpstr>
      <vt:lpstr>Proposal on work plan for R19 study item approval</vt:lpstr>
      <vt:lpstr>PowerPoint 演示文稿</vt:lpstr>
      <vt:lpstr>谢谢！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1151</cp:revision>
  <dcterms:created xsi:type="dcterms:W3CDTF">2022-11-30T09:21:04Z</dcterms:created>
  <dcterms:modified xsi:type="dcterms:W3CDTF">2023-03-15T15:29:13Z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2052-11.8.2.10183</vt:lpwstr>
  </property>
</Properties>
</file>